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EC73-CF95-4D8E-B8BF-376908B90776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2B52-88C5-4A33-82D5-3592EC2BD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EC73-CF95-4D8E-B8BF-376908B90776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2B52-88C5-4A33-82D5-3592EC2BD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EC73-CF95-4D8E-B8BF-376908B90776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2B52-88C5-4A33-82D5-3592EC2BD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EC73-CF95-4D8E-B8BF-376908B90776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2B52-88C5-4A33-82D5-3592EC2BD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EC73-CF95-4D8E-B8BF-376908B90776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2B52-88C5-4A33-82D5-3592EC2BD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EC73-CF95-4D8E-B8BF-376908B90776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2B52-88C5-4A33-82D5-3592EC2BD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EC73-CF95-4D8E-B8BF-376908B90776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2B52-88C5-4A33-82D5-3592EC2BD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EC73-CF95-4D8E-B8BF-376908B90776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2B52-88C5-4A33-82D5-3592EC2BD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EC73-CF95-4D8E-B8BF-376908B90776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2B52-88C5-4A33-82D5-3592EC2BD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EC73-CF95-4D8E-B8BF-376908B90776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2B52-88C5-4A33-82D5-3592EC2BD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3EC73-CF95-4D8E-B8BF-376908B90776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2B52-88C5-4A33-82D5-3592EC2BD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3EC73-CF95-4D8E-B8BF-376908B90776}" type="datetimeFigureOut">
              <a:rPr lang="en-US" smtClean="0"/>
              <a:pPr/>
              <a:t>10/17/2016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42B52-88C5-4A33-82D5-3592EC2BDF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" name="مستطيل مستدير الزوايا 2"/>
          <p:cNvSpPr>
            <a:spLocks noChangeArrowheads="1"/>
          </p:cNvSpPr>
          <p:nvPr/>
        </p:nvSpPr>
        <p:spPr bwMode="auto">
          <a:xfrm>
            <a:off x="3786182" y="1214422"/>
            <a:ext cx="1352550" cy="685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العميد</a:t>
            </a:r>
            <a:endParaRPr kumimoji="0" lang="ar-SA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5" name="مستطيل مستدير الزوايا 3"/>
          <p:cNvSpPr>
            <a:spLocks noChangeArrowheads="1"/>
          </p:cNvSpPr>
          <p:nvPr/>
        </p:nvSpPr>
        <p:spPr bwMode="auto">
          <a:xfrm>
            <a:off x="6072198" y="1857364"/>
            <a:ext cx="1352550" cy="5318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وكيل التطوير</a:t>
            </a:r>
            <a:endParaRPr kumimoji="0" lang="ar-S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4" name="مستطيل مستدير الزوايا 4"/>
          <p:cNvSpPr>
            <a:spLocks noChangeArrowheads="1"/>
          </p:cNvSpPr>
          <p:nvPr/>
        </p:nvSpPr>
        <p:spPr bwMode="auto">
          <a:xfrm>
            <a:off x="1428728" y="1857365"/>
            <a:ext cx="1423988" cy="52387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وكيلة التطوير</a:t>
            </a:r>
            <a:endParaRPr kumimoji="0" lang="ar-S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3" name="مستطيل مستدير الزوايا 5"/>
          <p:cNvSpPr>
            <a:spLocks noChangeArrowheads="1"/>
          </p:cNvSpPr>
          <p:nvPr/>
        </p:nvSpPr>
        <p:spPr bwMode="auto">
          <a:xfrm>
            <a:off x="7072330" y="3571876"/>
            <a:ext cx="1339853" cy="85725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رئيس </a:t>
            </a:r>
            <a:r>
              <a:rPr kumimoji="0" lang="ar-SA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القسم</a:t>
            </a:r>
            <a:r>
              <a:rPr kumimoji="0" lang="ar-SA" sz="2000" b="1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ar-S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مستطيل مستدير الزوايا 6"/>
          <p:cNvSpPr>
            <a:spLocks noChangeArrowheads="1"/>
          </p:cNvSpPr>
          <p:nvPr/>
        </p:nvSpPr>
        <p:spPr bwMode="auto">
          <a:xfrm>
            <a:off x="3500430" y="3571876"/>
            <a:ext cx="1357322" cy="85725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en-US" sz="2000" b="1" dirty="0" smtClean="0">
              <a:solidFill>
                <a:schemeClr val="tx1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ar-SA" sz="2000" b="1" smtClean="0">
              <a:solidFill>
                <a:schemeClr val="tx1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2000" b="1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رئيس </a:t>
            </a:r>
            <a:r>
              <a:rPr lang="ar-SA" sz="2000" b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القسم	</a:t>
            </a:r>
            <a:endParaRPr lang="ar-SA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4111" name="مستطيل مستدير الزوايا 7"/>
          <p:cNvSpPr>
            <a:spLocks noChangeArrowheads="1"/>
          </p:cNvSpPr>
          <p:nvPr/>
        </p:nvSpPr>
        <p:spPr bwMode="auto">
          <a:xfrm>
            <a:off x="1785918" y="3571877"/>
            <a:ext cx="1352550" cy="8651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عضو هيئة تدريس ذو خبره في الجودة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</a:t>
            </a:r>
            <a:r>
              <a:rPr kumimoji="0" lang="ur-PK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عندالحاجۃ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(</a:t>
            </a:r>
            <a:endParaRPr kumimoji="0" lang="ar-S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0" name="مستطيل مستدير الزوايا 8"/>
          <p:cNvSpPr>
            <a:spLocks noChangeArrowheads="1"/>
          </p:cNvSpPr>
          <p:nvPr/>
        </p:nvSpPr>
        <p:spPr bwMode="auto">
          <a:xfrm>
            <a:off x="428598" y="3571876"/>
            <a:ext cx="962025" cy="85725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منسق وحدة الجودۃ</a:t>
            </a:r>
            <a:endParaRPr kumimoji="0" lang="ar-S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3" name="رابط مستقيم 16"/>
          <p:cNvSpPr>
            <a:spLocks noChangeShapeType="1"/>
          </p:cNvSpPr>
          <p:nvPr/>
        </p:nvSpPr>
        <p:spPr bwMode="auto">
          <a:xfrm>
            <a:off x="-33338" y="2795590"/>
            <a:ext cx="0" cy="485775"/>
          </a:xfrm>
          <a:prstGeom prst="line">
            <a:avLst/>
          </a:prstGeom>
          <a:noFill/>
          <a:ln w="28575">
            <a:solidFill>
              <a:srgbClr val="4579B8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5286380" y="3571876"/>
            <a:ext cx="1357320" cy="85725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رئيس </a:t>
            </a:r>
            <a:r>
              <a:rPr kumimoji="0" lang="ur-PK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</a:t>
            </a:r>
            <a:r>
              <a:rPr kumimoji="0" lang="ar-S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قسم</a:t>
            </a:r>
            <a:endParaRPr kumimoji="0" lang="ar-S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2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400" b="0" i="0" u="none" strike="noStrike" cap="none" normalizeH="0" baseline="0" dirty="0" smtClean="0">
                <a:ln>
                  <a:noFill/>
                </a:ln>
                <a:solidFill>
                  <a:srgbClr val="632423"/>
                </a:solidFill>
                <a:effectLst/>
                <a:latin typeface="Segoe UI" pitchFamily="34" charset="0"/>
                <a:ea typeface="Calibri" pitchFamily="34" charset="0"/>
                <a:cs typeface="PT Bold Heading" pitchFamily="2" charset="-78"/>
              </a:rPr>
              <a:t>وحدة الجودة والاعتماد الأكاديمي بالكلية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traight Connector 26"/>
          <p:cNvCxnSpPr>
            <a:stCxn id="4114" idx="3"/>
            <a:endCxn id="4115" idx="1"/>
          </p:cNvCxnSpPr>
          <p:nvPr/>
        </p:nvCxnSpPr>
        <p:spPr>
          <a:xfrm>
            <a:off x="2852716" y="2119303"/>
            <a:ext cx="3219482" cy="39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own Arrow 30"/>
          <p:cNvSpPr/>
          <p:nvPr/>
        </p:nvSpPr>
        <p:spPr>
          <a:xfrm>
            <a:off x="4357686" y="1928802"/>
            <a:ext cx="214314" cy="10001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928662" y="2928935"/>
            <a:ext cx="6858048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4110" idx="0"/>
          </p:cNvCxnSpPr>
          <p:nvPr/>
        </p:nvCxnSpPr>
        <p:spPr>
          <a:xfrm rot="5400000">
            <a:off x="597667" y="3240879"/>
            <a:ext cx="642943" cy="19055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4113" idx="0"/>
          </p:cNvCxnSpPr>
          <p:nvPr/>
        </p:nvCxnSpPr>
        <p:spPr>
          <a:xfrm rot="5400000">
            <a:off x="7443015" y="3228176"/>
            <a:ext cx="642943" cy="4445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4111" idx="0"/>
          </p:cNvCxnSpPr>
          <p:nvPr/>
        </p:nvCxnSpPr>
        <p:spPr>
          <a:xfrm rot="5400000">
            <a:off x="2159776" y="3231354"/>
            <a:ext cx="642943" cy="3810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4112" idx="0"/>
          </p:cNvCxnSpPr>
          <p:nvPr/>
        </p:nvCxnSpPr>
        <p:spPr>
          <a:xfrm rot="5400000">
            <a:off x="3875481" y="3232547"/>
            <a:ext cx="642940" cy="3571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4098" idx="0"/>
          </p:cNvCxnSpPr>
          <p:nvPr/>
        </p:nvCxnSpPr>
        <p:spPr>
          <a:xfrm rot="5400000">
            <a:off x="5661431" y="3232545"/>
            <a:ext cx="642940" cy="3572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0" y="57148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943634"/>
                </a:solidFill>
                <a:latin typeface="Microsoft Sans Serif" pitchFamily="34" charset="0"/>
                <a:ea typeface="Calibri" pitchFamily="34" charset="0"/>
                <a:cs typeface="PT Bold Heading" pitchFamily="2" charset="-78"/>
              </a:rPr>
              <a:t>الهيكل المقترح للجنة العليا للجودة والاعتماد الأكاديمي</a:t>
            </a:r>
            <a:r>
              <a:rPr lang="en-US" sz="2400" b="1" dirty="0" smtClean="0">
                <a:solidFill>
                  <a:srgbClr val="943634"/>
                </a:solidFill>
                <a:latin typeface="Microsoft Sans Serif" pitchFamily="34" charset="0"/>
                <a:ea typeface="Calibri" pitchFamily="34" charset="0"/>
                <a:cs typeface="PT Bold Heading" pitchFamily="2" charset="-78"/>
              </a:rPr>
              <a:t>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143900" y="6286520"/>
            <a:ext cx="714380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>
                <a:solidFill>
                  <a:schemeClr val="tx1"/>
                </a:solidFill>
                <a:latin typeface="Kunstler Script" pitchFamily="66" charset="0"/>
              </a:rPr>
              <a:t>Khalid Khan</a:t>
            </a:r>
            <a:endParaRPr lang="ar-SA" sz="900" dirty="0">
              <a:solidFill>
                <a:schemeClr val="tx1"/>
              </a:solidFill>
              <a:latin typeface="Kunstler Script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" grpId="0" animBg="1"/>
      <p:bldP spid="4115" grpId="0" animBg="1"/>
      <p:bldP spid="4114" grpId="0" animBg="1"/>
      <p:bldP spid="4113" grpId="0" animBg="1"/>
      <p:bldP spid="4112" grpId="0" animBg="1"/>
      <p:bldP spid="4111" grpId="0" animBg="1"/>
      <p:bldP spid="4110" grpId="0" animBg="1"/>
      <p:bldP spid="4098" grpId="0" animBg="1"/>
      <p:bldP spid="4117" grpId="0"/>
      <p:bldP spid="31" grpId="0" animBg="1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رابط مستقيم 16"/>
          <p:cNvSpPr>
            <a:spLocks noChangeShapeType="1"/>
          </p:cNvSpPr>
          <p:nvPr/>
        </p:nvSpPr>
        <p:spPr bwMode="auto">
          <a:xfrm>
            <a:off x="-33338" y="2795590"/>
            <a:ext cx="0" cy="485775"/>
          </a:xfrm>
          <a:prstGeom prst="line">
            <a:avLst/>
          </a:prstGeom>
          <a:noFill/>
          <a:ln w="28575">
            <a:solidFill>
              <a:srgbClr val="4579B8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54031"/>
          </a:xfrm>
        </p:spPr>
        <p:txBody>
          <a:bodyPr>
            <a:normAutofit/>
          </a:bodyPr>
          <a:lstStyle/>
          <a:p>
            <a:r>
              <a:rPr lang="ar-SA" sz="2800" dirty="0" smtClean="0">
                <a:solidFill>
                  <a:schemeClr val="accent1">
                    <a:lumMod val="75000"/>
                  </a:schemeClr>
                </a:solidFill>
                <a:cs typeface="PT Bold Heading" pitchFamily="2" charset="-78"/>
              </a:rPr>
              <a:t>الهيكل المقترح للجنة الجودة والاعتماد الأكاديمي بالقسم</a:t>
            </a:r>
            <a:endParaRPr lang="en-US" sz="2800" dirty="0">
              <a:solidFill>
                <a:schemeClr val="accent1">
                  <a:lumMod val="75000"/>
                </a:schemeClr>
              </a:solidFill>
              <a:cs typeface="PT Bold Heading" pitchFamily="2" charset="-78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214678" y="1428736"/>
            <a:ext cx="2571768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solidFill>
                  <a:schemeClr val="bg1"/>
                </a:solidFill>
                <a:cs typeface="PT Simple Bold Ruled" pitchFamily="2" charset="-78"/>
              </a:rPr>
              <a:t>رئيس القسم</a:t>
            </a:r>
            <a:endParaRPr lang="en-US" sz="3200" dirty="0" smtClean="0">
              <a:solidFill>
                <a:schemeClr val="bg1"/>
              </a:solidFill>
              <a:cs typeface="PT Simple Bold Ruled" pitchFamily="2" charset="-78"/>
            </a:endParaRPr>
          </a:p>
          <a:p>
            <a:pPr algn="ctr"/>
            <a:r>
              <a:rPr lang="ar-SA" sz="2400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رئيسا للجنة</a:t>
            </a:r>
            <a:endParaRPr lang="en-US" sz="24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6500826" y="2500306"/>
            <a:ext cx="2428892" cy="2214578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SA" sz="2400" b="1" dirty="0" smtClean="0">
                <a:solidFill>
                  <a:schemeClr val="bg1"/>
                </a:solidFill>
                <a:ea typeface="Times New Roman" pitchFamily="18" charset="0"/>
                <a:cs typeface="Hesham Bold" pitchFamily="2" charset="-78"/>
              </a:rPr>
              <a:t>رسالة البرامج  وأهدافها</a:t>
            </a:r>
            <a:endParaRPr lang="en-US" sz="2400" b="1" dirty="0" smtClean="0">
              <a:solidFill>
                <a:schemeClr val="bg1"/>
              </a:solidFill>
              <a:ea typeface="Times New Roman" pitchFamily="18" charset="0"/>
              <a:cs typeface="Hesham Bold" pitchFamily="2" charset="-78"/>
            </a:endParaRPr>
          </a:p>
          <a:p>
            <a:pPr lvl="0" algn="ctr" rtl="1"/>
            <a:r>
              <a:rPr lang="ar-SA" sz="2400" b="1" dirty="0" smtClean="0">
                <a:solidFill>
                  <a:schemeClr val="bg1"/>
                </a:solidFill>
                <a:ea typeface="Times New Roman" pitchFamily="18" charset="0"/>
                <a:cs typeface="Hesham Bold" pitchFamily="2" charset="-78"/>
              </a:rPr>
              <a:t>السلطات والإدارة 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Hesham Bold" pitchFamily="2" charset="-78"/>
              </a:rPr>
              <a:t>إدارة ضمان الجودة وتحسينه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ea typeface="Times New Roman" pitchFamily="18" charset="0"/>
              <a:cs typeface="Hesham Bold" pitchFamily="2" charset="-78"/>
            </a:endParaRPr>
          </a:p>
          <a:p>
            <a:pPr lvl="0" algn="ctr" rtl="1"/>
            <a:r>
              <a:rPr lang="en-US" sz="2400" b="1" smtClean="0">
                <a:solidFill>
                  <a:schemeClr val="bg1"/>
                </a:solidFill>
                <a:latin typeface="Times New Roman" pitchFamily="18" charset="0"/>
                <a:cs typeface="Hesham Bold" pitchFamily="2" charset="-78"/>
              </a:rPr>
              <a:t>(1+2+3)</a:t>
            </a:r>
            <a:endParaRPr lang="en-US" sz="2400" dirty="0"/>
          </a:p>
        </p:txBody>
      </p:sp>
      <p:sp>
        <p:nvSpPr>
          <p:cNvPr id="26" name="Oval 25"/>
          <p:cNvSpPr/>
          <p:nvPr/>
        </p:nvSpPr>
        <p:spPr>
          <a:xfrm>
            <a:off x="3286116" y="4572008"/>
            <a:ext cx="2428892" cy="214314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 rtl="1"/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Hesham Bold" pitchFamily="2" charset="-78"/>
              </a:rPr>
              <a:t>إدارة  شؤون الطلبة والخدمات المساندة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AL-Mohanad" charset="-78"/>
              </a:rPr>
              <a:t>  </a:t>
            </a:r>
          </a:p>
          <a:p>
            <a:pPr lvl="0" algn="r" rtl="1"/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Hesham Bold" pitchFamily="2" charset="-78"/>
              </a:rPr>
              <a:t>مصادر التعلم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AL-Mohanad" charset="-78"/>
              </a:rPr>
              <a:t> </a:t>
            </a:r>
          </a:p>
          <a:p>
            <a:pPr lvl="0" algn="r" rtl="1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AL-Mohanad" charset="-78"/>
              </a:rPr>
              <a:t>(5+6)      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cs typeface="AL-Mohanad" charset="-78"/>
              </a:rPr>
              <a:t>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929322" y="4643446"/>
            <a:ext cx="2143140" cy="207170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Hesham Bold" pitchFamily="2" charset="-78"/>
            </a:endParaRPr>
          </a:p>
          <a:p>
            <a:pPr lvl="0" algn="ctr"/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Hesham Bold" pitchFamily="2" charset="-78"/>
            </a:endParaRPr>
          </a:p>
          <a:p>
            <a:pPr lvl="0" algn="ctr"/>
            <a:r>
              <a:rPr lang="ar-SA" sz="2800" b="1" dirty="0" smtClean="0">
                <a:solidFill>
                  <a:schemeClr val="bg1"/>
                </a:solidFill>
                <a:latin typeface="Times New Roman" pitchFamily="18" charset="0"/>
                <a:cs typeface="Hesham Bold" pitchFamily="2" charset="-78"/>
              </a:rPr>
              <a:t>التعليم والتعلم</a:t>
            </a:r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Hesham Bold" pitchFamily="2" charset="-78"/>
            </a:endParaRPr>
          </a:p>
          <a:p>
            <a:pPr lvl="0" algn="ctr"/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Hesham Bold" pitchFamily="2" charset="-78"/>
              </a:rPr>
              <a:t>(4)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algn="ctr"/>
            <a:endParaRPr lang="en-US" sz="2400" b="1" dirty="0" smtClean="0"/>
          </a:p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642910" y="4572008"/>
            <a:ext cx="2571768" cy="214314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  <a:cs typeface="Hesham Bold" pitchFamily="2" charset="-78"/>
              </a:rPr>
              <a:t>المرافق والتجهيزات</a:t>
            </a:r>
          </a:p>
          <a:p>
            <a:pPr lvl="0" algn="r"/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  <a:cs typeface="Hesham Bold" pitchFamily="2" charset="-78"/>
              </a:rPr>
              <a:t>التخطيط والإدارة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  <a:cs typeface="Hesham Bold" pitchFamily="2" charset="-78"/>
              </a:rPr>
              <a:t>   (7+8+9 )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  <a:cs typeface="Hesham Bold" pitchFamily="2" charset="-78"/>
              </a:rPr>
              <a:t>المالية</a:t>
            </a:r>
          </a:p>
          <a:p>
            <a:pPr lvl="0" algn="r"/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  <a:cs typeface="Hesham Bold" pitchFamily="2" charset="-78"/>
              </a:rPr>
              <a:t>عمليات التوظيف وشغل الوظائف</a:t>
            </a:r>
            <a:endParaRPr 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214282" y="2500306"/>
            <a:ext cx="2286016" cy="2071702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2000" b="1" dirty="0" smtClean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  <a:cs typeface="Hesham Bold" pitchFamily="2" charset="-78"/>
              </a:rPr>
              <a:t>البحث العلمي  </a:t>
            </a:r>
          </a:p>
          <a:p>
            <a:pPr lvl="0" algn="ctr"/>
            <a:r>
              <a:rPr lang="ar-SA" sz="2000" b="1" dirty="0" smtClean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  <a:cs typeface="Hesham Bold" pitchFamily="2" charset="-78"/>
              </a:rPr>
              <a:t>العلاقات  مع المجتمع</a:t>
            </a:r>
          </a:p>
          <a:p>
            <a:pPr lvl="0" algn="ctr"/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  <a:cs typeface="Hesham Bold" pitchFamily="2" charset="-78"/>
              </a:rPr>
              <a:t>(10+11)</a:t>
            </a:r>
            <a:endParaRPr lang="en-US" sz="2000" dirty="0" smtClean="0"/>
          </a:p>
        </p:txBody>
      </p:sp>
      <p:cxnSp>
        <p:nvCxnSpPr>
          <p:cNvPr id="35" name="Straight Arrow Connector 34"/>
          <p:cNvCxnSpPr>
            <a:stCxn id="22" idx="2"/>
          </p:cNvCxnSpPr>
          <p:nvPr/>
        </p:nvCxnSpPr>
        <p:spPr>
          <a:xfrm rot="5400000">
            <a:off x="3000364" y="2000240"/>
            <a:ext cx="928694" cy="20717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2" idx="2"/>
          </p:cNvCxnSpPr>
          <p:nvPr/>
        </p:nvCxnSpPr>
        <p:spPr>
          <a:xfrm rot="16200000" flipH="1">
            <a:off x="5179223" y="1893083"/>
            <a:ext cx="714380" cy="20717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2"/>
            <a:endCxn id="29" idx="7"/>
          </p:cNvCxnSpPr>
          <p:nvPr/>
        </p:nvCxnSpPr>
        <p:spPr>
          <a:xfrm rot="5400000">
            <a:off x="2512248" y="2897548"/>
            <a:ext cx="2314119" cy="166251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2" idx="2"/>
            <a:endCxn id="26" idx="0"/>
          </p:cNvCxnSpPr>
          <p:nvPr/>
        </p:nvCxnSpPr>
        <p:spPr>
          <a:xfrm rot="5400000">
            <a:off x="3500430" y="3571876"/>
            <a:ext cx="200026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2" idx="2"/>
            <a:endCxn id="28" idx="1"/>
          </p:cNvCxnSpPr>
          <p:nvPr/>
        </p:nvCxnSpPr>
        <p:spPr>
          <a:xfrm rot="16200000" flipH="1">
            <a:off x="4184322" y="2887984"/>
            <a:ext cx="2375096" cy="17426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8286776" y="6429396"/>
            <a:ext cx="714380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>
                <a:solidFill>
                  <a:schemeClr val="tx1"/>
                </a:solidFill>
                <a:latin typeface="Kunstler Script" pitchFamily="66" charset="0"/>
              </a:rPr>
              <a:t>Khalid Khan</a:t>
            </a:r>
            <a:endParaRPr lang="ar-SA" sz="900" dirty="0">
              <a:solidFill>
                <a:schemeClr val="tx1"/>
              </a:solidFill>
              <a:latin typeface="Kunstler Script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5" grpId="0" animBg="1"/>
      <p:bldP spid="26" grpId="0" animBg="1"/>
      <p:bldP spid="28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PresentationFormat>On-screen Show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الهيكل المقترح للجنة الجودة والاعتماد الأكاديمي بالقسم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Mostafa</dc:creator>
  <cp:lastModifiedBy>Mostafa</cp:lastModifiedBy>
  <cp:revision>1</cp:revision>
  <dcterms:modified xsi:type="dcterms:W3CDTF">2016-10-17T21:00:10Z</dcterms:modified>
</cp:coreProperties>
</file>